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handoutMasterIdLst>
    <p:handoutMasterId r:id="rId19"/>
  </p:handoutMasterIdLst>
  <p:sldIdLst>
    <p:sldId id="256" r:id="rId2"/>
    <p:sldId id="257" r:id="rId3"/>
    <p:sldId id="258" r:id="rId4"/>
    <p:sldId id="260" r:id="rId5"/>
    <p:sldId id="277" r:id="rId6"/>
    <p:sldId id="266" r:id="rId7"/>
    <p:sldId id="278" r:id="rId8"/>
    <p:sldId id="279" r:id="rId9"/>
    <p:sldId id="280" r:id="rId10"/>
    <p:sldId id="281" r:id="rId11"/>
    <p:sldId id="282" r:id="rId12"/>
    <p:sldId id="283" r:id="rId13"/>
    <p:sldId id="284" r:id="rId14"/>
    <p:sldId id="285" r:id="rId15"/>
    <p:sldId id="267" r:id="rId16"/>
    <p:sldId id="268" r:id="rId17"/>
    <p:sldId id="275" r:id="rId18"/>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278" y="-156"/>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3282" y="-102"/>
      </p:cViewPr>
      <p:guideLst>
        <p:guide orient="horz" pos="2926"/>
        <p:guide pos="220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F5DD8799-EA33-4DFA-9124-5CD4840A5DCF}" type="datetimeFigureOut">
              <a:rPr lang="en-US" smtClean="0"/>
              <a:t>11/1/2017</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0AA87DE3-2714-43BA-A677-EB509C6E4504}" type="slidenum">
              <a:rPr lang="en-US" smtClean="0"/>
              <a:t>‹#›</a:t>
            </a:fld>
            <a:endParaRPr lang="en-US"/>
          </a:p>
        </p:txBody>
      </p:sp>
    </p:spTree>
    <p:extLst>
      <p:ext uri="{BB962C8B-B14F-4D97-AF65-F5344CB8AC3E}">
        <p14:creationId xmlns:p14="http://schemas.microsoft.com/office/powerpoint/2010/main" val="96726958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32D9EF-A2CA-4102-BD4A-1FBD775BDF1D}" type="datetimeFigureOut">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2D9EF-A2CA-4102-BD4A-1FBD775BDF1D}" type="datetimeFigureOut">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2D9EF-A2CA-4102-BD4A-1FBD775BDF1D}" type="datetimeFigureOut">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32D9EF-A2CA-4102-BD4A-1FBD775BDF1D}" type="datetimeFigureOut">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32D9EF-A2CA-4102-BD4A-1FBD775BDF1D}" type="datetimeFigureOut">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32D9EF-A2CA-4102-BD4A-1FBD775BDF1D}" type="datetimeFigureOut">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32D9EF-A2CA-4102-BD4A-1FBD775BDF1D}" type="datetimeFigureOut">
              <a:rPr lang="en-US" smtClean="0"/>
              <a:pPr/>
              <a:t>11/1/2017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32D9EF-A2CA-4102-BD4A-1FBD775BDF1D}" type="datetimeFigureOut">
              <a:rPr lang="en-US" smtClean="0"/>
              <a:pPr/>
              <a:t>11/1/2017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32D9EF-A2CA-4102-BD4A-1FBD775BDF1D}" type="datetimeFigureOut">
              <a:rPr lang="en-US" smtClean="0"/>
              <a:pPr/>
              <a:t>11/1/2017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32D9EF-A2CA-4102-BD4A-1FBD775BDF1D}" type="datetimeFigureOut">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32D9EF-A2CA-4102-BD4A-1FBD775BDF1D}" type="datetimeFigureOut">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7AB978-C69B-4977-B7FA-65F2A31F87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32D9EF-A2CA-4102-BD4A-1FBD775BDF1D}" type="datetimeFigureOut">
              <a:rPr lang="en-US" smtClean="0"/>
              <a:pPr/>
              <a:t>11/1/2017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7AB978-C69B-4977-B7FA-65F2A31F875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s://www.youtube.com/watch?v=7yC4PZZw_Bw" TargetMode="External"/><Relationship Id="rId3" Type="http://schemas.openxmlformats.org/officeDocument/2006/relationships/image" Target="../media/image5.jpeg"/><Relationship Id="rId7" Type="http://schemas.openxmlformats.org/officeDocument/2006/relationships/hyperlink" Target="https://www.youtube.com/watch?v=uxzS-amEXt0"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qlcL_VUaxYo" TargetMode="External"/><Relationship Id="rId2" Type="http://schemas.openxmlformats.org/officeDocument/2006/relationships/hyperlink" Target="https://www.youtube.com/watch?v=EarNjgPyN5I" TargetMode="External"/><Relationship Id="rId1" Type="http://schemas.openxmlformats.org/officeDocument/2006/relationships/slideLayout" Target="../slideLayouts/slideLayout2.xml"/><Relationship Id="rId4" Type="http://schemas.openxmlformats.org/officeDocument/2006/relationships/hyperlink" Target="https://www.youtube.com/watch?v=IQ8hrENwpCY"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bing.com/images/search?q=cup+of+water&amp;id=6568355FDECA8BBE8A96D6FE7561E703CFFA58A3&amp;FORM=IQFRBA" TargetMode="Externa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www.bing.com/images/search?q=cup+of+dirty+water&amp;id=45511C7A1D7CF51B650F0C3F538548E3C52B2CE3&amp;FORM=IQFRBA"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Origins of Al Qaeda Perspective</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solidFill>
            <a:schemeClr val="accent2"/>
          </a:solidFill>
        </p:spPr>
        <p:txBody>
          <a:bodyPr>
            <a:normAutofit fontScale="77500" lnSpcReduction="20000"/>
          </a:bodyPr>
          <a:lstStyle/>
          <a:p>
            <a:pPr marL="0" indent="0">
              <a:buNone/>
            </a:pPr>
            <a:r>
              <a:rPr lang="en-GB" dirty="0"/>
              <a:t>Jihad </a:t>
            </a:r>
            <a:r>
              <a:rPr lang="en-GB" dirty="0" smtClean="0">
                <a:solidFill>
                  <a:srgbClr val="FFFF00"/>
                </a:solidFill>
              </a:rPr>
              <a:t>(STRUGGLE) </a:t>
            </a:r>
            <a:r>
              <a:rPr lang="en-GB" dirty="0" smtClean="0"/>
              <a:t>becomes </a:t>
            </a:r>
            <a:r>
              <a:rPr lang="en-GB" dirty="0" err="1"/>
              <a:t>Fard</a:t>
            </a:r>
            <a:r>
              <a:rPr lang="en-GB" dirty="0"/>
              <a:t> Ayn </a:t>
            </a:r>
            <a:r>
              <a:rPr lang="en-GB" dirty="0" smtClean="0">
                <a:solidFill>
                  <a:srgbClr val="FFFF00"/>
                </a:solidFill>
              </a:rPr>
              <a:t>(INDIVIDUAL) </a:t>
            </a:r>
            <a:r>
              <a:rPr lang="en-GB" dirty="0" smtClean="0"/>
              <a:t>if </a:t>
            </a:r>
            <a:r>
              <a:rPr lang="en-GB" dirty="0"/>
              <a:t>the enemy attacks one of the borders of the Muslims, and it becomes </a:t>
            </a:r>
            <a:r>
              <a:rPr lang="en-GB" dirty="0" err="1"/>
              <a:t>Fard</a:t>
            </a:r>
            <a:r>
              <a:rPr lang="en-GB" dirty="0"/>
              <a:t> Ayn </a:t>
            </a:r>
            <a:r>
              <a:rPr lang="en-GB" dirty="0">
                <a:solidFill>
                  <a:srgbClr val="FFFF00"/>
                </a:solidFill>
              </a:rPr>
              <a:t>(INDIVIDUAL) </a:t>
            </a:r>
            <a:r>
              <a:rPr lang="en-GB" dirty="0" smtClean="0"/>
              <a:t>upon </a:t>
            </a:r>
            <a:r>
              <a:rPr lang="en-GB" dirty="0"/>
              <a:t>those close by. For those who are far away, it is </a:t>
            </a:r>
            <a:r>
              <a:rPr lang="en-GB" dirty="0" err="1"/>
              <a:t>Fard</a:t>
            </a:r>
            <a:r>
              <a:rPr lang="en-GB" dirty="0"/>
              <a:t> </a:t>
            </a:r>
            <a:r>
              <a:rPr lang="en-GB" dirty="0" err="1" smtClean="0">
                <a:solidFill>
                  <a:srgbClr val="FFFF00"/>
                </a:solidFill>
              </a:rPr>
              <a:t>Kifaya</a:t>
            </a:r>
            <a:r>
              <a:rPr lang="en-GB" dirty="0" smtClean="0">
                <a:solidFill>
                  <a:srgbClr val="FFFF00"/>
                </a:solidFill>
              </a:rPr>
              <a:t> (COMMUNAL OBLIGATION)</a:t>
            </a:r>
            <a:r>
              <a:rPr lang="en-GB" dirty="0" smtClean="0"/>
              <a:t>, </a:t>
            </a:r>
            <a:r>
              <a:rPr lang="en-GB" dirty="0"/>
              <a:t>if their assistance is not required. If they are needed, perhaps because those nearby the attack cannot resist the enemy, or are indolent and do not fight jihad, then it becomes </a:t>
            </a:r>
            <a:r>
              <a:rPr lang="en-GB" dirty="0" err="1"/>
              <a:t>Fard</a:t>
            </a:r>
            <a:r>
              <a:rPr lang="en-GB" dirty="0"/>
              <a:t> </a:t>
            </a:r>
            <a:r>
              <a:rPr lang="en-GB" dirty="0" smtClean="0"/>
              <a:t>Ayn </a:t>
            </a:r>
            <a:r>
              <a:rPr lang="en-GB" dirty="0">
                <a:solidFill>
                  <a:srgbClr val="FFFF00"/>
                </a:solidFill>
              </a:rPr>
              <a:t>(INDIVIDUAL)</a:t>
            </a:r>
            <a:r>
              <a:rPr lang="en-GB" dirty="0" smtClean="0"/>
              <a:t> </a:t>
            </a:r>
            <a:r>
              <a:rPr lang="en-GB" dirty="0"/>
              <a:t>upon those behind them, like the obligation to pray and fast. There is no room for them to leave it. If they too are unable, then it becomes </a:t>
            </a:r>
            <a:r>
              <a:rPr lang="en-GB" dirty="0" err="1"/>
              <a:t>Fard</a:t>
            </a:r>
            <a:r>
              <a:rPr lang="en-GB" dirty="0"/>
              <a:t> Ayn </a:t>
            </a:r>
            <a:r>
              <a:rPr lang="en-GB" dirty="0">
                <a:solidFill>
                  <a:srgbClr val="FFFF00"/>
                </a:solidFill>
              </a:rPr>
              <a:t>(INDIVIDUAL) </a:t>
            </a:r>
            <a:r>
              <a:rPr lang="en-GB" dirty="0" smtClean="0"/>
              <a:t>upon </a:t>
            </a:r>
            <a:r>
              <a:rPr lang="en-GB" dirty="0"/>
              <a:t>those behind them, and so on in the same manner until the jihad becomes </a:t>
            </a:r>
            <a:r>
              <a:rPr lang="en-GB" dirty="0" err="1"/>
              <a:t>Fard</a:t>
            </a:r>
            <a:r>
              <a:rPr lang="en-GB" dirty="0"/>
              <a:t> </a:t>
            </a:r>
            <a:r>
              <a:rPr lang="en-GB" dirty="0" smtClean="0"/>
              <a:t>Ayn</a:t>
            </a:r>
            <a:r>
              <a:rPr lang="en-GB" dirty="0">
                <a:solidFill>
                  <a:srgbClr val="FFFF00"/>
                </a:solidFill>
              </a:rPr>
              <a:t> (INDIVIDUAL</a:t>
            </a:r>
            <a:r>
              <a:rPr lang="en-GB" dirty="0" smtClean="0">
                <a:solidFill>
                  <a:srgbClr val="FFFF00"/>
                </a:solidFill>
              </a:rPr>
              <a:t>)</a:t>
            </a:r>
            <a:r>
              <a:rPr lang="en-GB" dirty="0" smtClean="0"/>
              <a:t> </a:t>
            </a:r>
            <a:r>
              <a:rPr lang="en-GB" dirty="0"/>
              <a:t>upon the whole </a:t>
            </a:r>
            <a:r>
              <a:rPr lang="en-GB" dirty="0" err="1"/>
              <a:t>Ummah</a:t>
            </a:r>
            <a:r>
              <a:rPr lang="en-GB" dirty="0"/>
              <a:t> </a:t>
            </a:r>
            <a:r>
              <a:rPr lang="en-GB" dirty="0" smtClean="0">
                <a:solidFill>
                  <a:srgbClr val="FFFF00"/>
                </a:solidFill>
              </a:rPr>
              <a:t>(COMMUNITY) </a:t>
            </a:r>
            <a:r>
              <a:rPr lang="en-GB" dirty="0" smtClean="0"/>
              <a:t>of </a:t>
            </a:r>
            <a:r>
              <a:rPr lang="en-GB" dirty="0"/>
              <a:t>Islam from East to the West".</a:t>
            </a:r>
            <a:endParaRPr lang="en-US" dirty="0"/>
          </a:p>
          <a:p>
            <a:pPr marL="0" indent="0">
              <a:buNone/>
            </a:pPr>
            <a:endParaRPr lang="en-US" dirty="0"/>
          </a:p>
        </p:txBody>
      </p:sp>
    </p:spTree>
    <p:extLst>
      <p:ext uri="{BB962C8B-B14F-4D97-AF65-F5344CB8AC3E}">
        <p14:creationId xmlns:p14="http://schemas.microsoft.com/office/powerpoint/2010/main" val="3847090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1. What is your obligation as an America?</a:t>
            </a:r>
            <a:endParaRPr lang="en-US" dirty="0"/>
          </a:p>
        </p:txBody>
      </p:sp>
    </p:spTree>
    <p:extLst>
      <p:ext uri="{BB962C8B-B14F-4D97-AF65-F5344CB8AC3E}">
        <p14:creationId xmlns:p14="http://schemas.microsoft.com/office/powerpoint/2010/main" val="3290542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buNone/>
            </a:pPr>
            <a:r>
              <a:rPr lang="en-US" dirty="0" smtClean="0"/>
              <a:t>Do openly gay wo/men have an obligation to help other gay wo/men?</a:t>
            </a:r>
            <a:endParaRPr lang="en-US" dirty="0"/>
          </a:p>
        </p:txBody>
      </p:sp>
    </p:spTree>
    <p:extLst>
      <p:ext uri="{BB962C8B-B14F-4D97-AF65-F5344CB8AC3E}">
        <p14:creationId xmlns:p14="http://schemas.microsoft.com/office/powerpoint/2010/main" val="854223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0543" y="169408"/>
            <a:ext cx="8229600" cy="4525963"/>
          </a:xfrm>
        </p:spPr>
        <p:txBody>
          <a:bodyPr/>
          <a:lstStyle/>
          <a:p>
            <a:pPr marL="0" indent="0">
              <a:buNone/>
            </a:pPr>
            <a:r>
              <a:rPr lang="en-US" dirty="0" smtClean="0"/>
              <a:t>Which obligation did </a:t>
            </a:r>
            <a:r>
              <a:rPr lang="en-US" dirty="0" err="1"/>
              <a:t>Sayfullo</a:t>
            </a:r>
            <a:r>
              <a:rPr lang="en-US" dirty="0"/>
              <a:t> </a:t>
            </a:r>
            <a:r>
              <a:rPr lang="en-US" dirty="0" err="1" smtClean="0"/>
              <a:t>Saipov</a:t>
            </a:r>
            <a:r>
              <a:rPr lang="en-US" dirty="0" smtClean="0"/>
              <a:t> fulfill?</a:t>
            </a:r>
            <a:endParaRPr lang="en-US" dirty="0"/>
          </a:p>
        </p:txBody>
      </p:sp>
      <p:pic>
        <p:nvPicPr>
          <p:cNvPr id="1026" name="Picture 2" descr="Image result for ny att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0"/>
            <a:ext cx="341376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176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0543" y="169408"/>
            <a:ext cx="8229600" cy="4525963"/>
          </a:xfrm>
        </p:spPr>
        <p:txBody>
          <a:bodyPr/>
          <a:lstStyle/>
          <a:p>
            <a:pPr marL="0" indent="0">
              <a:buNone/>
            </a:pPr>
            <a:r>
              <a:rPr lang="en-US" dirty="0" smtClean="0"/>
              <a:t>What about?</a:t>
            </a:r>
            <a:endParaRPr lang="en-US" dirty="0"/>
          </a:p>
        </p:txBody>
      </p:sp>
      <p:pic>
        <p:nvPicPr>
          <p:cNvPr id="1026" name="Picture 2" descr="Image result for ny att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0"/>
            <a:ext cx="341376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www.bellanaija.com/wp-content/uploads/2017/10/Stephen-Paddock.jpg">
            <a:extLst>
              <a:ext uri="{FF2B5EF4-FFF2-40B4-BE49-F238E27FC236}">
                <a16:creationId xmlns="" xmlns:a16="http://schemas.microsoft.com/office/drawing/2014/main" xmlns:lc="http://schemas.openxmlformats.org/drawingml/2006/lockedCanvas" id="{CEE69620-79CE-43CC-A22D-7751490CDF0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1507" y="3896363"/>
            <a:ext cx="1979750" cy="29616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mage result for 1984 mcdonald's shooti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2834878"/>
            <a:ext cx="2221573" cy="31694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53604" t="27371" r="36007" b="51464"/>
          <a:stretch/>
        </p:blipFill>
        <p:spPr bwMode="auto">
          <a:xfrm>
            <a:off x="152400" y="4680857"/>
            <a:ext cx="1899920" cy="2177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Image result for Ahmad Raham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701164"/>
            <a:ext cx="3365102" cy="18896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648199" y="6002649"/>
            <a:ext cx="2526373" cy="923330"/>
          </a:xfrm>
          <a:prstGeom prst="rect">
            <a:avLst/>
          </a:prstGeom>
          <a:noFill/>
        </p:spPr>
        <p:txBody>
          <a:bodyPr wrap="square" rtlCol="0">
            <a:spAutoFit/>
          </a:bodyPr>
          <a:lstStyle/>
          <a:p>
            <a:r>
              <a:rPr lang="en-US" dirty="0" smtClean="0">
                <a:hlinkClick r:id="rId7"/>
              </a:rPr>
              <a:t>https://www.youtube.com/watch?v=uxzS-amEXt0</a:t>
            </a:r>
            <a:endParaRPr lang="en-US" dirty="0"/>
          </a:p>
        </p:txBody>
      </p:sp>
      <p:sp>
        <p:nvSpPr>
          <p:cNvPr id="4" name="TextBox 3"/>
          <p:cNvSpPr txBox="1"/>
          <p:nvPr/>
        </p:nvSpPr>
        <p:spPr>
          <a:xfrm>
            <a:off x="2052320" y="4876800"/>
            <a:ext cx="2291080" cy="923330"/>
          </a:xfrm>
          <a:prstGeom prst="rect">
            <a:avLst/>
          </a:prstGeom>
          <a:noFill/>
        </p:spPr>
        <p:txBody>
          <a:bodyPr wrap="square" rtlCol="0">
            <a:spAutoFit/>
          </a:bodyPr>
          <a:lstStyle/>
          <a:p>
            <a:r>
              <a:rPr lang="en-US" smtClean="0">
                <a:hlinkClick r:id="rId8"/>
              </a:rPr>
              <a:t>https://www.youtube.com/watch?v=7yC4PZZw_Bw</a:t>
            </a:r>
            <a:endParaRPr lang="en-US"/>
          </a:p>
        </p:txBody>
      </p:sp>
    </p:spTree>
    <p:extLst>
      <p:ext uri="{BB962C8B-B14F-4D97-AF65-F5344CB8AC3E}">
        <p14:creationId xmlns:p14="http://schemas.microsoft.com/office/powerpoint/2010/main" val="4247850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rot="19461344">
            <a:off x="-775756" y="3492236"/>
            <a:ext cx="10187531"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img.rt.com/files/usa/news/911-attack-job/911-7.s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262" y="76200"/>
            <a:ext cx="1540655" cy="64409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2400" y="5791200"/>
            <a:ext cx="1409700" cy="646331"/>
          </a:xfrm>
          <a:prstGeom prst="rect">
            <a:avLst/>
          </a:prstGeom>
          <a:noFill/>
        </p:spPr>
        <p:txBody>
          <a:bodyPr wrap="square" rtlCol="0">
            <a:spAutoFit/>
          </a:bodyPr>
          <a:lstStyle/>
          <a:p>
            <a:r>
              <a:rPr lang="en-US" dirty="0" smtClean="0"/>
              <a:t>Born in Jordan 1941</a:t>
            </a:r>
            <a:endParaRPr lang="en-US" dirty="0"/>
          </a:p>
        </p:txBody>
      </p:sp>
      <p:sp>
        <p:nvSpPr>
          <p:cNvPr id="9" name="Rectangle 3"/>
          <p:cNvSpPr>
            <a:spLocks noChangeArrowheads="1"/>
          </p:cNvSpPr>
          <p:nvPr/>
        </p:nvSpPr>
        <p:spPr bwMode="auto">
          <a:xfrm>
            <a:off x="457200" y="3679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9"/>
          <p:cNvSpPr/>
          <p:nvPr/>
        </p:nvSpPr>
        <p:spPr>
          <a:xfrm>
            <a:off x="474430" y="4419600"/>
            <a:ext cx="2175339" cy="1200329"/>
          </a:xfrm>
          <a:prstGeom prst="rect">
            <a:avLst/>
          </a:prstGeom>
        </p:spPr>
        <p:txBody>
          <a:bodyPr wrap="square">
            <a:spAutoFit/>
          </a:bodyPr>
          <a:lstStyle/>
          <a:p>
            <a:r>
              <a:rPr lang="en-US" dirty="0" smtClean="0"/>
              <a:t>PhD </a:t>
            </a:r>
            <a:r>
              <a:rPr lang="en-US" dirty="0"/>
              <a:t>from al-</a:t>
            </a:r>
            <a:r>
              <a:rPr lang="en-US" dirty="0" err="1"/>
              <a:t>Azhar</a:t>
            </a:r>
            <a:r>
              <a:rPr lang="en-US" dirty="0"/>
              <a:t> University, Egypt, in </a:t>
            </a:r>
            <a:r>
              <a:rPr lang="en-US" dirty="0" smtClean="0"/>
              <a:t>1973 befriends </a:t>
            </a:r>
            <a:r>
              <a:rPr lang="en-US" dirty="0" err="1" smtClean="0"/>
              <a:t>Qutib</a:t>
            </a:r>
            <a:r>
              <a:rPr lang="en-US" dirty="0" smtClean="0"/>
              <a:t> family</a:t>
            </a:r>
            <a:endParaRPr lang="en-US" dirty="0"/>
          </a:p>
        </p:txBody>
      </p:sp>
      <p:sp>
        <p:nvSpPr>
          <p:cNvPr id="12" name="Rectangle 4"/>
          <p:cNvSpPr>
            <a:spLocks noChangeArrowheads="1"/>
          </p:cNvSpPr>
          <p:nvPr/>
        </p:nvSpPr>
        <p:spPr bwMode="auto">
          <a:xfrm>
            <a:off x="457200" y="35433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Box 12"/>
          <p:cNvSpPr txBox="1"/>
          <p:nvPr/>
        </p:nvSpPr>
        <p:spPr>
          <a:xfrm>
            <a:off x="1600200" y="1905000"/>
            <a:ext cx="2100934" cy="2308324"/>
          </a:xfrm>
          <a:prstGeom prst="rect">
            <a:avLst/>
          </a:prstGeom>
          <a:noFill/>
        </p:spPr>
        <p:txBody>
          <a:bodyPr wrap="square" rtlCol="0">
            <a:spAutoFit/>
          </a:bodyPr>
          <a:lstStyle/>
          <a:p>
            <a:r>
              <a:rPr lang="en-US" dirty="0" smtClean="0"/>
              <a:t>lecturer </a:t>
            </a:r>
            <a:r>
              <a:rPr lang="en-US" dirty="0"/>
              <a:t>at </a:t>
            </a:r>
            <a:r>
              <a:rPr lang="en-US" dirty="0" err="1"/>
              <a:t>Abdulaziz</a:t>
            </a:r>
            <a:r>
              <a:rPr lang="en-US" dirty="0"/>
              <a:t> </a:t>
            </a:r>
            <a:r>
              <a:rPr lang="en-US" dirty="0" smtClean="0"/>
              <a:t>University (1970s), </a:t>
            </a:r>
            <a:r>
              <a:rPr lang="en-US" dirty="0"/>
              <a:t>Saudi Arabia, where he influenced </a:t>
            </a:r>
            <a:r>
              <a:rPr lang="en-US" dirty="0" smtClean="0"/>
              <a:t>possible </a:t>
            </a:r>
            <a:r>
              <a:rPr lang="en-US" dirty="0" err="1" smtClean="0"/>
              <a:t>Wahhab</a:t>
            </a:r>
            <a:r>
              <a:rPr lang="en-US" dirty="0" smtClean="0"/>
              <a:t> interpreters including Bin Laden</a:t>
            </a:r>
            <a:endParaRPr lang="en-US" dirty="0"/>
          </a:p>
          <a:p>
            <a:endParaRPr lang="en-US" dirty="0"/>
          </a:p>
        </p:txBody>
      </p:sp>
      <p:sp>
        <p:nvSpPr>
          <p:cNvPr id="307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5" name="TextBox 14"/>
          <p:cNvSpPr txBox="1"/>
          <p:nvPr/>
        </p:nvSpPr>
        <p:spPr>
          <a:xfrm>
            <a:off x="3505200" y="4724400"/>
            <a:ext cx="2057400" cy="1754326"/>
          </a:xfrm>
          <a:prstGeom prst="rect">
            <a:avLst/>
          </a:prstGeom>
          <a:noFill/>
        </p:spPr>
        <p:txBody>
          <a:bodyPr wrap="square" rtlCol="0">
            <a:spAutoFit/>
          </a:bodyPr>
          <a:lstStyle/>
          <a:p>
            <a:r>
              <a:rPr lang="en-US" dirty="0" smtClean="0"/>
              <a:t>Breaks with Palestinian cause because it was more of a secular issue.  </a:t>
            </a:r>
          </a:p>
          <a:p>
            <a:endParaRPr lang="en-US" dirty="0"/>
          </a:p>
        </p:txBody>
      </p:sp>
      <p:cxnSp>
        <p:nvCxnSpPr>
          <p:cNvPr id="17" name="Straight Connector 16"/>
          <p:cNvCxnSpPr/>
          <p:nvPr/>
        </p:nvCxnSpPr>
        <p:spPr>
          <a:xfrm flipH="1" flipV="1">
            <a:off x="2667000" y="3810000"/>
            <a:ext cx="533400" cy="609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733800" y="4343400"/>
            <a:ext cx="381000" cy="38100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667000" y="381000"/>
            <a:ext cx="2590800" cy="923330"/>
          </a:xfrm>
          <a:prstGeom prst="rect">
            <a:avLst/>
          </a:prstGeom>
          <a:noFill/>
        </p:spPr>
        <p:txBody>
          <a:bodyPr wrap="square" rtlCol="0">
            <a:spAutoFit/>
          </a:bodyPr>
          <a:lstStyle/>
          <a:p>
            <a:r>
              <a:rPr lang="en-US" dirty="0" smtClean="0"/>
              <a:t>Soviets invade Afghanistan December of 1979</a:t>
            </a:r>
            <a:endParaRPr lang="en-US" dirty="0"/>
          </a:p>
        </p:txBody>
      </p:sp>
      <p:cxnSp>
        <p:nvCxnSpPr>
          <p:cNvPr id="23" name="Straight Connector 22"/>
          <p:cNvCxnSpPr/>
          <p:nvPr/>
        </p:nvCxnSpPr>
        <p:spPr>
          <a:xfrm>
            <a:off x="3962400" y="1143000"/>
            <a:ext cx="304800" cy="25146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019800" y="3429000"/>
            <a:ext cx="2819400" cy="1754326"/>
          </a:xfrm>
          <a:prstGeom prst="rect">
            <a:avLst/>
          </a:prstGeom>
          <a:noFill/>
        </p:spPr>
        <p:txBody>
          <a:bodyPr wrap="square" rtlCol="0">
            <a:spAutoFit/>
          </a:bodyPr>
          <a:lstStyle/>
          <a:p>
            <a:r>
              <a:rPr lang="en-US" dirty="0" smtClean="0"/>
              <a:t>Writes </a:t>
            </a:r>
            <a:r>
              <a:rPr lang="en-US" i="1" dirty="0" smtClean="0"/>
              <a:t>Declaration of Muslim Lands </a:t>
            </a:r>
            <a:r>
              <a:rPr lang="en-US" dirty="0" smtClean="0"/>
              <a:t>and calls for a holy war. </a:t>
            </a:r>
          </a:p>
          <a:p>
            <a:endParaRPr lang="en-US" dirty="0" smtClean="0"/>
          </a:p>
          <a:p>
            <a:r>
              <a:rPr lang="en-US" dirty="0" smtClean="0"/>
              <a:t>Establishes MAK (services office)</a:t>
            </a:r>
            <a:endParaRPr lang="en-US" dirty="0"/>
          </a:p>
        </p:txBody>
      </p:sp>
      <p:cxnSp>
        <p:nvCxnSpPr>
          <p:cNvPr id="26" name="Straight Connector 25"/>
          <p:cNvCxnSpPr/>
          <p:nvPr/>
        </p:nvCxnSpPr>
        <p:spPr>
          <a:xfrm flipH="1">
            <a:off x="4419600" y="3429000"/>
            <a:ext cx="2057400" cy="3048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934200" y="1752600"/>
            <a:ext cx="2209800" cy="1477328"/>
          </a:xfrm>
          <a:prstGeom prst="rect">
            <a:avLst/>
          </a:prstGeom>
          <a:noFill/>
        </p:spPr>
        <p:txBody>
          <a:bodyPr wrap="square" rtlCol="0">
            <a:spAutoFit/>
          </a:bodyPr>
          <a:lstStyle/>
          <a:p>
            <a:r>
              <a:rPr lang="en-US" dirty="0" smtClean="0"/>
              <a:t>1989 Soviets defeated  (Feb 1989) and the fight goes global. </a:t>
            </a:r>
            <a:r>
              <a:rPr lang="en-US" dirty="0" err="1" smtClean="0"/>
              <a:t>Azzam</a:t>
            </a:r>
            <a:r>
              <a:rPr lang="en-US" dirty="0" smtClean="0"/>
              <a:t> and Bin Laden  Break</a:t>
            </a:r>
            <a:endParaRPr lang="en-US" dirty="0"/>
          </a:p>
        </p:txBody>
      </p:sp>
    </p:spTree>
    <p:extLst>
      <p:ext uri="{BB962C8B-B14F-4D97-AF65-F5344CB8AC3E}">
        <p14:creationId xmlns:p14="http://schemas.microsoft.com/office/powerpoint/2010/main" val="3954366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a:t>
            </a:r>
            <a:r>
              <a:rPr lang="en-US" dirty="0" err="1" smtClean="0"/>
              <a:t>Azzam</a:t>
            </a:r>
            <a:r>
              <a:rPr lang="en-US" dirty="0" smtClean="0"/>
              <a:t> Speeches</a:t>
            </a:r>
            <a:endParaRPr lang="en-US" dirty="0"/>
          </a:p>
        </p:txBody>
      </p:sp>
      <p:sp>
        <p:nvSpPr>
          <p:cNvPr id="3" name="Content Placeholder 2"/>
          <p:cNvSpPr>
            <a:spLocks noGrp="1"/>
          </p:cNvSpPr>
          <p:nvPr>
            <p:ph idx="1"/>
          </p:nvPr>
        </p:nvSpPr>
        <p:spPr>
          <a:xfrm>
            <a:off x="228600" y="1600200"/>
            <a:ext cx="8763000" cy="4648200"/>
          </a:xfrm>
        </p:spPr>
        <p:txBody>
          <a:bodyPr/>
          <a:lstStyle/>
          <a:p>
            <a:pPr marL="0" indent="0">
              <a:buNone/>
            </a:pPr>
            <a:r>
              <a:rPr lang="en-US" dirty="0" smtClean="0">
                <a:hlinkClick r:id="rId2"/>
              </a:rPr>
              <a:t>https://www.youtube.com/watch?v=EarNjgPyN5I</a:t>
            </a:r>
            <a:endParaRPr lang="en-US" dirty="0" smtClean="0"/>
          </a:p>
          <a:p>
            <a:pPr marL="0" indent="0">
              <a:buNone/>
            </a:pPr>
            <a:endParaRPr lang="en-US" dirty="0"/>
          </a:p>
          <a:p>
            <a:pPr marL="0" indent="0">
              <a:buNone/>
            </a:pPr>
            <a:r>
              <a:rPr lang="en-US" dirty="0" smtClean="0">
                <a:hlinkClick r:id="rId3"/>
              </a:rPr>
              <a:t>https://www.youtube.com/watch?v=qlcL_VUaxYo</a:t>
            </a:r>
            <a:endParaRPr lang="en-US" dirty="0" smtClean="0"/>
          </a:p>
          <a:p>
            <a:pPr marL="0" indent="0">
              <a:buNone/>
            </a:pPr>
            <a:endParaRPr lang="en-US" dirty="0"/>
          </a:p>
          <a:p>
            <a:pPr marL="0" indent="0">
              <a:buNone/>
            </a:pPr>
            <a:r>
              <a:rPr lang="en-US" dirty="0" smtClean="0">
                <a:hlinkClick r:id="rId4"/>
              </a:rPr>
              <a:t>https://www.youtube.com/watch?v=IQ8hrENwpCY</a:t>
            </a:r>
            <a:endParaRPr lang="en-US" dirty="0"/>
          </a:p>
        </p:txBody>
      </p:sp>
    </p:spTree>
    <p:extLst>
      <p:ext uri="{BB962C8B-B14F-4D97-AF65-F5344CB8AC3E}">
        <p14:creationId xmlns:p14="http://schemas.microsoft.com/office/powerpoint/2010/main" val="3114852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marL="0" indent="0">
              <a:buNone/>
            </a:pPr>
            <a:r>
              <a:rPr lang="en-US" dirty="0" smtClean="0"/>
              <a:t>What makes </a:t>
            </a:r>
            <a:r>
              <a:rPr lang="en-US" dirty="0" err="1" smtClean="0"/>
              <a:t>Azzam</a:t>
            </a:r>
            <a:r>
              <a:rPr lang="en-US" dirty="0" smtClean="0"/>
              <a:t> a strict constructionist?</a:t>
            </a:r>
          </a:p>
          <a:p>
            <a:pPr marL="0" indent="0">
              <a:buNone/>
            </a:pPr>
            <a:endParaRPr lang="en-US" dirty="0"/>
          </a:p>
          <a:p>
            <a:pPr marL="0" indent="0">
              <a:buNone/>
            </a:pPr>
            <a:r>
              <a:rPr lang="en-US" dirty="0" smtClean="0"/>
              <a:t>Does this support the slap back thesis?</a:t>
            </a:r>
            <a:endParaRPr lang="en-US" dirty="0"/>
          </a:p>
        </p:txBody>
      </p:sp>
      <p:pic>
        <p:nvPicPr>
          <p:cNvPr id="2050" name="Picture 2" descr="http://heartconsciousentrepreneurs.com/wp-content/uploads/2014/11/bitch-sla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853200"/>
            <a:ext cx="3962400" cy="26278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doddscientifics.files.wordpress.com/2014/06/woman-slaps-ma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826337"/>
            <a:ext cx="3752850" cy="2626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276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Points</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Started in Afghanistan</a:t>
            </a:r>
          </a:p>
          <a:p>
            <a:pPr marL="514350" indent="-514350">
              <a:buAutoNum type="arabicPeriod"/>
            </a:pPr>
            <a:r>
              <a:rPr lang="en-US" dirty="0" smtClean="0"/>
              <a:t>Driving out the infidel</a:t>
            </a:r>
          </a:p>
          <a:p>
            <a:pPr>
              <a:buNone/>
            </a:pPr>
            <a:r>
              <a:rPr lang="en-US" dirty="0"/>
              <a:t>3</a:t>
            </a:r>
            <a:r>
              <a:rPr lang="en-US" dirty="0" smtClean="0"/>
              <a:t>. Bin Laden’s mentor</a:t>
            </a:r>
          </a:p>
          <a:p>
            <a:pPr>
              <a:buNone/>
            </a:pPr>
            <a:r>
              <a:rPr lang="en-US" dirty="0" smtClean="0"/>
              <a:t>4. Formation of Al Qaeda and a new ideology</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a:t>A</a:t>
            </a:r>
            <a:r>
              <a:rPr lang="en-US" dirty="0" smtClean="0"/>
              <a:t>bdullah </a:t>
            </a:r>
            <a:r>
              <a:rPr lang="en-US" dirty="0"/>
              <a:t>Y</a:t>
            </a:r>
            <a:r>
              <a:rPr lang="en-US" dirty="0" smtClean="0"/>
              <a:t>usuf </a:t>
            </a:r>
            <a:r>
              <a:rPr lang="en-US" dirty="0" err="1" smtClean="0"/>
              <a:t>Azzam</a:t>
            </a:r>
            <a:r>
              <a:rPr lang="en-US" dirty="0" smtClean="0"/>
              <a:t> 1941-1989 Assassinated in Pakistan</a:t>
            </a:r>
            <a:endParaRPr lang="en-US" dirty="0"/>
          </a:p>
        </p:txBody>
      </p:sp>
      <p:pic>
        <p:nvPicPr>
          <p:cNvPr id="2050" name="Picture 2" descr="http://upload.wikimedia.org/wikipedia/en/d/dc/Abdullah_Azzam.jpg"/>
          <p:cNvPicPr>
            <a:picLocks noChangeAspect="1" noChangeArrowheads="1"/>
          </p:cNvPicPr>
          <p:nvPr/>
        </p:nvPicPr>
        <p:blipFill>
          <a:blip r:embed="rId2" cstate="print"/>
          <a:srcRect/>
          <a:stretch>
            <a:fillRect/>
          </a:stretch>
        </p:blipFill>
        <p:spPr bwMode="auto">
          <a:xfrm>
            <a:off x="304800" y="2133600"/>
            <a:ext cx="2105025" cy="2800351"/>
          </a:xfrm>
          <a:prstGeom prst="rect">
            <a:avLst/>
          </a:prstGeom>
          <a:noFill/>
        </p:spPr>
      </p:pic>
      <p:sp>
        <p:nvSpPr>
          <p:cNvPr id="5" name="TextBox 4"/>
          <p:cNvSpPr txBox="1"/>
          <p:nvPr/>
        </p:nvSpPr>
        <p:spPr>
          <a:xfrm>
            <a:off x="6477000" y="1524000"/>
            <a:ext cx="2057400" cy="2585323"/>
          </a:xfrm>
          <a:prstGeom prst="rect">
            <a:avLst/>
          </a:prstGeom>
          <a:noFill/>
        </p:spPr>
        <p:txBody>
          <a:bodyPr wrap="square" rtlCol="0">
            <a:spAutoFit/>
          </a:bodyPr>
          <a:lstStyle/>
          <a:p>
            <a:r>
              <a:rPr lang="en-US" dirty="0" smtClean="0"/>
              <a:t>Assassination Speculation</a:t>
            </a:r>
          </a:p>
          <a:p>
            <a:endParaRPr lang="en-US" dirty="0"/>
          </a:p>
          <a:p>
            <a:r>
              <a:rPr lang="en-US" dirty="0" smtClean="0"/>
              <a:t>CIA (US)</a:t>
            </a:r>
          </a:p>
          <a:p>
            <a:endParaRPr lang="en-US" dirty="0" smtClean="0"/>
          </a:p>
          <a:p>
            <a:r>
              <a:rPr lang="en-US" dirty="0" err="1" smtClean="0"/>
              <a:t>Mossad</a:t>
            </a:r>
            <a:r>
              <a:rPr lang="en-US" dirty="0" smtClean="0"/>
              <a:t> (Israel)</a:t>
            </a:r>
          </a:p>
          <a:p>
            <a:endParaRPr lang="en-US" dirty="0" smtClean="0"/>
          </a:p>
          <a:p>
            <a:r>
              <a:rPr lang="en-US" dirty="0" smtClean="0"/>
              <a:t>Other Islamic leaders (Bin Laden)</a:t>
            </a:r>
            <a:endParaRPr lang="en-US" dirty="0"/>
          </a:p>
        </p:txBody>
      </p:sp>
      <p:sp>
        <p:nvSpPr>
          <p:cNvPr id="6" name="TextBox 5"/>
          <p:cNvSpPr txBox="1"/>
          <p:nvPr/>
        </p:nvSpPr>
        <p:spPr>
          <a:xfrm>
            <a:off x="2819400" y="1676400"/>
            <a:ext cx="2971800" cy="3693319"/>
          </a:xfrm>
          <a:prstGeom prst="rect">
            <a:avLst/>
          </a:prstGeom>
          <a:noFill/>
        </p:spPr>
        <p:txBody>
          <a:bodyPr wrap="square" rtlCol="0">
            <a:spAutoFit/>
          </a:bodyPr>
          <a:lstStyle/>
          <a:p>
            <a:r>
              <a:rPr lang="en-US" dirty="0" smtClean="0"/>
              <a:t>Significance:</a:t>
            </a:r>
          </a:p>
          <a:p>
            <a:endParaRPr lang="en-US" dirty="0"/>
          </a:p>
          <a:p>
            <a:r>
              <a:rPr lang="en-US" dirty="0" smtClean="0"/>
              <a:t>Fights Soviets in Afghanistan</a:t>
            </a:r>
          </a:p>
          <a:p>
            <a:endParaRPr lang="en-US" dirty="0" smtClean="0"/>
          </a:p>
          <a:p>
            <a:r>
              <a:rPr lang="en-US" dirty="0" smtClean="0"/>
              <a:t>Global Jihad using </a:t>
            </a:r>
            <a:r>
              <a:rPr lang="en-US" dirty="0" err="1" smtClean="0"/>
              <a:t>Qutib’s</a:t>
            </a:r>
            <a:r>
              <a:rPr lang="en-US" dirty="0" smtClean="0"/>
              <a:t> Pioneering Vanguard</a:t>
            </a:r>
          </a:p>
          <a:p>
            <a:endParaRPr lang="en-US" dirty="0"/>
          </a:p>
          <a:p>
            <a:r>
              <a:rPr lang="en-US" dirty="0" smtClean="0"/>
              <a:t>Co-Founder of Al Qaeda</a:t>
            </a:r>
          </a:p>
          <a:p>
            <a:endParaRPr lang="en-US" dirty="0"/>
          </a:p>
          <a:p>
            <a:r>
              <a:rPr lang="en-US" dirty="0" smtClean="0"/>
              <a:t>Writes </a:t>
            </a:r>
            <a:r>
              <a:rPr lang="en-US" i="1" dirty="0" smtClean="0"/>
              <a:t>Defense of Muslim Lands</a:t>
            </a:r>
            <a:endParaRPr lang="en-US" dirty="0" smtClean="0"/>
          </a:p>
          <a:p>
            <a:endParaRPr lang="en-US"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dirty="0" smtClean="0"/>
              <a:t>Term </a:t>
            </a:r>
            <a:endParaRPr lang="en-US" dirty="0"/>
          </a:p>
        </p:txBody>
      </p:sp>
      <p:sp>
        <p:nvSpPr>
          <p:cNvPr id="3" name="Content Placeholder 2"/>
          <p:cNvSpPr>
            <a:spLocks noGrp="1"/>
          </p:cNvSpPr>
          <p:nvPr>
            <p:ph idx="1"/>
          </p:nvPr>
        </p:nvSpPr>
        <p:spPr>
          <a:xfrm>
            <a:off x="457200" y="609600"/>
            <a:ext cx="8229600" cy="5516563"/>
          </a:xfrm>
        </p:spPr>
        <p:txBody>
          <a:bodyPr/>
          <a:lstStyle/>
          <a:p>
            <a:pPr>
              <a:buNone/>
            </a:pPr>
            <a:r>
              <a:rPr lang="en-US" dirty="0" smtClean="0"/>
              <a:t>	</a:t>
            </a:r>
            <a:r>
              <a:rPr lang="en-US" dirty="0" err="1" smtClean="0"/>
              <a:t>Kuffar</a:t>
            </a:r>
            <a:r>
              <a:rPr lang="en-US" dirty="0" smtClean="0"/>
              <a:t>: Negative qualities of a person. Used by extremists to argue the negative qualities by one is their inability to follow Islamic guidelines for life. Significance: A </a:t>
            </a:r>
            <a:r>
              <a:rPr lang="en-US" dirty="0" err="1" smtClean="0"/>
              <a:t>Kuffar</a:t>
            </a:r>
            <a:r>
              <a:rPr lang="en-US" dirty="0" smtClean="0"/>
              <a:t> could be one not following Islam or an unbeliever to faith. Thus such forces need to be purged from the person and even society and even the World. Remember it’s about PURIFICATION AND STRICT INTERPRETATION!</a:t>
            </a:r>
            <a:endParaRPr lang="en-US" dirty="0"/>
          </a:p>
        </p:txBody>
      </p:sp>
      <p:pic>
        <p:nvPicPr>
          <p:cNvPr id="4" name="Picture 4" descr="http://ts1.mm.bing.net/th?id=HN.608023973504286730&amp;w=98&amp;h=105&amp;c=7&amp;rs=1&amp;qlt=90&amp;pid=3.1&amp;rm=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5386168"/>
            <a:ext cx="1373710" cy="14718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ts1.mm.bing.net/th?id=HN.608035930708117567&amp;w=59&amp;h=105&amp;c=7&amp;rs=1&amp;qlt=90&amp;pid=3.1&amp;rm=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68207" y="4876800"/>
            <a:ext cx="1113245" cy="198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dirty="0" err="1" smtClean="0"/>
              <a:t>Kuffar</a:t>
            </a:r>
            <a:r>
              <a:rPr lang="en-US" dirty="0" smtClean="0"/>
              <a:t>: </a:t>
            </a:r>
            <a:r>
              <a:rPr lang="en-US" dirty="0"/>
              <a:t>Negative qualities of a person</a:t>
            </a:r>
            <a:r>
              <a:rPr lang="en-US" dirty="0" smtClean="0"/>
              <a:t>.</a:t>
            </a:r>
          </a:p>
          <a:p>
            <a:pPr marL="0" indent="0">
              <a:buNone/>
            </a:pPr>
            <a:endParaRPr lang="en-US" dirty="0" smtClean="0"/>
          </a:p>
          <a:p>
            <a:pPr marL="0" indent="0">
              <a:buNone/>
            </a:pPr>
            <a:r>
              <a:rPr lang="en-US" dirty="0" err="1" smtClean="0"/>
              <a:t>Fard</a:t>
            </a:r>
            <a:r>
              <a:rPr lang="en-US" dirty="0" smtClean="0"/>
              <a:t> </a:t>
            </a:r>
            <a:r>
              <a:rPr lang="en-US" dirty="0" err="1" smtClean="0"/>
              <a:t>Ayn</a:t>
            </a:r>
            <a:r>
              <a:rPr lang="en-US" dirty="0" smtClean="0"/>
              <a:t>: Individual obligation.</a:t>
            </a:r>
          </a:p>
          <a:p>
            <a:pPr marL="0" indent="0">
              <a:buNone/>
            </a:pPr>
            <a:endParaRPr lang="en-US" dirty="0" smtClean="0"/>
          </a:p>
          <a:p>
            <a:pPr marL="0" indent="0">
              <a:buNone/>
            </a:pPr>
            <a:r>
              <a:rPr lang="en-US" dirty="0" err="1" smtClean="0"/>
              <a:t>Fard</a:t>
            </a:r>
            <a:r>
              <a:rPr lang="en-US" dirty="0" smtClean="0"/>
              <a:t> </a:t>
            </a:r>
            <a:r>
              <a:rPr lang="en-US" dirty="0" err="1" smtClean="0"/>
              <a:t>Kifays</a:t>
            </a:r>
            <a:r>
              <a:rPr lang="en-US" dirty="0" smtClean="0"/>
              <a:t>: Communal obligation. If many do it maybe the rest do not have to (possible translation).</a:t>
            </a:r>
          </a:p>
          <a:p>
            <a:pPr marL="0" indent="0">
              <a:buNone/>
            </a:pPr>
            <a:endParaRPr lang="en-US" dirty="0" smtClean="0"/>
          </a:p>
          <a:p>
            <a:pPr marL="0" indent="0">
              <a:buNone/>
            </a:pPr>
            <a:r>
              <a:rPr lang="en-US" dirty="0" smtClean="0"/>
              <a:t> </a:t>
            </a:r>
            <a:endParaRPr lang="en-US" dirty="0"/>
          </a:p>
        </p:txBody>
      </p:sp>
    </p:spTree>
    <p:extLst>
      <p:ext uri="{BB962C8B-B14F-4D97-AF65-F5344CB8AC3E}">
        <p14:creationId xmlns:p14="http://schemas.microsoft.com/office/powerpoint/2010/main" val="1433389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581891" y="990600"/>
            <a:ext cx="23622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Chapter 1 (Two Students)</a:t>
            </a:r>
            <a:endParaRPr lang="en-US" dirty="0"/>
          </a:p>
        </p:txBody>
      </p:sp>
      <p:sp>
        <p:nvSpPr>
          <p:cNvPr id="5" name="Oval 4"/>
          <p:cNvSpPr/>
          <p:nvPr/>
        </p:nvSpPr>
        <p:spPr>
          <a:xfrm>
            <a:off x="3429000" y="953655"/>
            <a:ext cx="2362200" cy="2286000"/>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Chapter 2</a:t>
            </a:r>
            <a:endParaRPr lang="en-US" dirty="0"/>
          </a:p>
        </p:txBody>
      </p:sp>
      <p:sp>
        <p:nvSpPr>
          <p:cNvPr id="6" name="Oval 5"/>
          <p:cNvSpPr/>
          <p:nvPr/>
        </p:nvSpPr>
        <p:spPr>
          <a:xfrm>
            <a:off x="6324600" y="838200"/>
            <a:ext cx="2362200" cy="22860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Chapter 3</a:t>
            </a:r>
            <a:endParaRPr lang="en-US" dirty="0"/>
          </a:p>
        </p:txBody>
      </p:sp>
      <p:sp>
        <p:nvSpPr>
          <p:cNvPr id="7" name="TextBox 6"/>
          <p:cNvSpPr txBox="1"/>
          <p:nvPr/>
        </p:nvSpPr>
        <p:spPr>
          <a:xfrm>
            <a:off x="304800" y="3886200"/>
            <a:ext cx="8382000" cy="646331"/>
          </a:xfrm>
          <a:prstGeom prst="rect">
            <a:avLst/>
          </a:prstGeom>
          <a:noFill/>
        </p:spPr>
        <p:txBody>
          <a:bodyPr wrap="square" rtlCol="0">
            <a:spAutoFit/>
          </a:bodyPr>
          <a:lstStyle/>
          <a:p>
            <a:r>
              <a:rPr lang="en-US" dirty="0" smtClean="0"/>
              <a:t>Goal: How did </a:t>
            </a:r>
            <a:r>
              <a:rPr lang="en-US" dirty="0" err="1" smtClean="0"/>
              <a:t>Azzam</a:t>
            </a:r>
            <a:r>
              <a:rPr lang="en-US" dirty="0" smtClean="0"/>
              <a:t> use the Quran to justify events in his life, ideology and events 		occurring in nations with Muslim populations?</a:t>
            </a:r>
            <a:endParaRPr lang="en-US" dirty="0"/>
          </a:p>
        </p:txBody>
      </p:sp>
    </p:spTree>
    <p:extLst>
      <p:ext uri="{BB962C8B-B14F-4D97-AF65-F5344CB8AC3E}">
        <p14:creationId xmlns:p14="http://schemas.microsoft.com/office/powerpoint/2010/main" val="386303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chemeClr val="accent2"/>
          </a:solidFill>
        </p:spPr>
        <p:txBody>
          <a:bodyPr>
            <a:normAutofit fontScale="70000" lnSpcReduction="20000"/>
          </a:bodyPr>
          <a:lstStyle/>
          <a:p>
            <a:r>
              <a:rPr lang="en-GB" b="1" i="1" dirty="0"/>
              <a:t>Offensive Jihad</a:t>
            </a:r>
            <a:r>
              <a:rPr lang="en-GB" dirty="0"/>
              <a:t> (</a:t>
            </a:r>
            <a:r>
              <a:rPr lang="en-GB" dirty="0">
                <a:solidFill>
                  <a:srgbClr val="FFFF00"/>
                </a:solidFill>
              </a:rPr>
              <a:t>where the enemy is attacked in his own territory</a:t>
            </a:r>
            <a:r>
              <a:rPr lang="en-GB" dirty="0"/>
              <a:t>).</a:t>
            </a:r>
            <a:endParaRPr lang="en-US" dirty="0"/>
          </a:p>
          <a:p>
            <a:r>
              <a:rPr lang="en-US" dirty="0"/>
              <a:t>Where the </a:t>
            </a:r>
            <a:r>
              <a:rPr lang="en-US" dirty="0" err="1"/>
              <a:t>Kuffar</a:t>
            </a:r>
            <a:r>
              <a:rPr lang="en-US" dirty="0"/>
              <a:t> are not gathering to fight the Muslims. The fighting becomes </a:t>
            </a:r>
            <a:r>
              <a:rPr lang="en-US" dirty="0" err="1"/>
              <a:t>Fard</a:t>
            </a:r>
            <a:r>
              <a:rPr lang="en-US" dirty="0"/>
              <a:t> </a:t>
            </a:r>
            <a:r>
              <a:rPr lang="en-US" dirty="0" err="1"/>
              <a:t>Kifaya</a:t>
            </a:r>
            <a:r>
              <a:rPr lang="en-US" dirty="0"/>
              <a:t> </a:t>
            </a:r>
            <a:r>
              <a:rPr lang="en-US" b="1" dirty="0" smtClean="0">
                <a:solidFill>
                  <a:srgbClr val="FFFF00"/>
                </a:solidFill>
              </a:rPr>
              <a:t>(COMMUNNAL OBLIGATION) </a:t>
            </a:r>
            <a:r>
              <a:rPr lang="en-US" dirty="0" smtClean="0"/>
              <a:t>with </a:t>
            </a:r>
            <a:r>
              <a:rPr lang="en-US" dirty="0"/>
              <a:t>the minimum requirement of appointing believers to guard borders, and the sending of an army at least once a year to </a:t>
            </a:r>
            <a:r>
              <a:rPr lang="en-US" dirty="0" err="1"/>
              <a:t>terrorise</a:t>
            </a:r>
            <a:r>
              <a:rPr lang="en-US" dirty="0"/>
              <a:t> the enemies of Allah. It is a duty of the Imam to assemble and send out an army unit into the land of war once or twice every year. Moreover, it is the responsibility of the Muslim population to assist him, and if he does not send an army he is in sin.- And the </a:t>
            </a:r>
            <a:r>
              <a:rPr lang="en-US" dirty="0" err="1"/>
              <a:t>Ulama</a:t>
            </a:r>
            <a:r>
              <a:rPr lang="en-US" dirty="0"/>
              <a:t> have mentioned that this type of jihad is for maintaining the payment of </a:t>
            </a:r>
            <a:r>
              <a:rPr lang="en-US" dirty="0" err="1" smtClean="0"/>
              <a:t>Jizya</a:t>
            </a:r>
            <a:r>
              <a:rPr lang="en-US" dirty="0" smtClean="0"/>
              <a:t> </a:t>
            </a:r>
            <a:r>
              <a:rPr lang="en-US" dirty="0" smtClean="0">
                <a:solidFill>
                  <a:srgbClr val="FFFF00"/>
                </a:solidFill>
              </a:rPr>
              <a:t>(PAYMENT TO NON-MUSLIMS LIVING IN A MUSLIM COMMUNITY). </a:t>
            </a:r>
            <a:r>
              <a:rPr lang="en-US" dirty="0"/>
              <a:t>The scholars of the principles of religion have also said: " Jihad is </a:t>
            </a:r>
            <a:r>
              <a:rPr lang="en-US" dirty="0" err="1"/>
              <a:t>Daw'ah</a:t>
            </a:r>
            <a:r>
              <a:rPr lang="en-US" dirty="0"/>
              <a:t> with a force, and is obligatory to perform with all available capabilities, until there remains only Muslims or people who submit to Islam."</a:t>
            </a:r>
          </a:p>
          <a:p>
            <a:pPr marL="0" indent="0">
              <a:buNone/>
            </a:pPr>
            <a:endParaRPr lang="en-US" dirty="0"/>
          </a:p>
        </p:txBody>
      </p:sp>
    </p:spTree>
    <p:extLst>
      <p:ext uri="{BB962C8B-B14F-4D97-AF65-F5344CB8AC3E}">
        <p14:creationId xmlns:p14="http://schemas.microsoft.com/office/powerpoint/2010/main" val="379960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Answer</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If a foreign nation enters America, how should the US government respond? </a:t>
            </a:r>
          </a:p>
          <a:p>
            <a:pPr marL="514350" indent="-514350">
              <a:buAutoNum type="arabicPeriod"/>
            </a:pPr>
            <a:r>
              <a:rPr lang="en-US" dirty="0" smtClean="0"/>
              <a:t>If the President of the US asked you to defend the nation would you?</a:t>
            </a:r>
          </a:p>
          <a:p>
            <a:pPr marL="514350" indent="-514350">
              <a:buAutoNum type="arabicPeriod"/>
            </a:pPr>
            <a:r>
              <a:rPr lang="en-US" dirty="0" smtClean="0"/>
              <a:t>If the </a:t>
            </a:r>
            <a:r>
              <a:rPr lang="en-US" dirty="0" smtClean="0"/>
              <a:t>foreign </a:t>
            </a:r>
            <a:r>
              <a:rPr lang="en-US" dirty="0" smtClean="0"/>
              <a:t>nation captures 5000 Americans would you help? Should the US government help the 5000? </a:t>
            </a:r>
          </a:p>
          <a:p>
            <a:pPr marL="514350" indent="-514350">
              <a:buAutoNum type="arabicPeriod"/>
            </a:pPr>
            <a:r>
              <a:rPr lang="en-US" dirty="0" smtClean="0"/>
              <a:t>What is your duty as an American?</a:t>
            </a:r>
            <a:endParaRPr lang="en-US" dirty="0"/>
          </a:p>
        </p:txBody>
      </p:sp>
    </p:spTree>
    <p:extLst>
      <p:ext uri="{BB962C8B-B14F-4D97-AF65-F5344CB8AC3E}">
        <p14:creationId xmlns:p14="http://schemas.microsoft.com/office/powerpoint/2010/main" val="1190135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b="1" i="1" dirty="0"/>
              <a:t>Defensive Jihad</a:t>
            </a:r>
            <a:endParaRPr lang="en-US" dirty="0"/>
          </a:p>
          <a:p>
            <a:r>
              <a:rPr lang="en-GB" dirty="0"/>
              <a:t>This is expelling the </a:t>
            </a:r>
            <a:r>
              <a:rPr lang="en-GB" dirty="0" err="1"/>
              <a:t>Kuffar</a:t>
            </a:r>
            <a:r>
              <a:rPr lang="en-GB" dirty="0"/>
              <a:t> from our land, and it is </a:t>
            </a:r>
            <a:r>
              <a:rPr lang="en-GB" dirty="0" err="1"/>
              <a:t>Fard</a:t>
            </a:r>
            <a:r>
              <a:rPr lang="en-GB" dirty="0"/>
              <a:t> </a:t>
            </a:r>
            <a:r>
              <a:rPr lang="en-GB" b="1" dirty="0" smtClean="0"/>
              <a:t>Ayn (INDIVIDUAL), </a:t>
            </a:r>
            <a:r>
              <a:rPr lang="en-GB" b="1" dirty="0"/>
              <a:t>a compulsory duty upon all. </a:t>
            </a:r>
            <a:r>
              <a:rPr lang="en-GB" dirty="0"/>
              <a:t>It is the most important of all the compulsory duties and arises in the following conditions:</a:t>
            </a:r>
            <a:endParaRPr lang="en-US" dirty="0"/>
          </a:p>
          <a:p>
            <a:r>
              <a:rPr lang="en-GB" dirty="0"/>
              <a:t>1) If the </a:t>
            </a:r>
            <a:r>
              <a:rPr lang="en-GB" dirty="0" err="1"/>
              <a:t>Kuffar</a:t>
            </a:r>
            <a:r>
              <a:rPr lang="en-GB" dirty="0"/>
              <a:t> enter a land of the Muslims.</a:t>
            </a:r>
            <a:endParaRPr lang="en-US" dirty="0"/>
          </a:p>
          <a:p>
            <a:r>
              <a:rPr lang="en-GB" dirty="0"/>
              <a:t>2) If the rows meet in battle and they begin to approach each other.</a:t>
            </a:r>
            <a:endParaRPr lang="en-US" dirty="0"/>
          </a:p>
          <a:p>
            <a:r>
              <a:rPr lang="en-GB" dirty="0"/>
              <a:t>3) If the Imam calls a person or a people to march forward then they must march.</a:t>
            </a:r>
            <a:endParaRPr lang="en-US" dirty="0"/>
          </a:p>
          <a:p>
            <a:r>
              <a:rPr lang="en-GB" dirty="0"/>
              <a:t>4) If the </a:t>
            </a:r>
            <a:r>
              <a:rPr lang="en-GB" dirty="0" err="1"/>
              <a:t>Kuffar</a:t>
            </a:r>
            <a:r>
              <a:rPr lang="en-GB" dirty="0"/>
              <a:t> capture and imprison a group of Muslims.</a:t>
            </a:r>
            <a:endParaRPr lang="en-US" dirty="0"/>
          </a:p>
          <a:p>
            <a:pPr marL="0" indent="0">
              <a:buNone/>
            </a:pPr>
            <a:endParaRPr lang="en-US" dirty="0"/>
          </a:p>
        </p:txBody>
      </p:sp>
    </p:spTree>
    <p:extLst>
      <p:ext uri="{BB962C8B-B14F-4D97-AF65-F5344CB8AC3E}">
        <p14:creationId xmlns:p14="http://schemas.microsoft.com/office/powerpoint/2010/main" val="11501513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TotalTime>
  <Words>620</Words>
  <Application>Microsoft Office PowerPoint</Application>
  <PresentationFormat>On-screen Show (4:3)</PresentationFormat>
  <Paragraphs>75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The Origins of Al Qaeda Perspective</vt:lpstr>
      <vt:lpstr>Points</vt:lpstr>
      <vt:lpstr>Abdullah Yusuf Azzam 1941-1989 Assassinated in Pakistan</vt:lpstr>
      <vt:lpstr>Term </vt:lpstr>
      <vt:lpstr>PowerPoint Presentation</vt:lpstr>
      <vt:lpstr>PowerPoint Presentation</vt:lpstr>
      <vt:lpstr>PowerPoint Presentation</vt:lpstr>
      <vt:lpstr>Answer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Possible Azzam Speeches</vt:lpstr>
      <vt:lpstr>Closure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Origins of Al Qaeda Perspective</dc:title>
  <dc:creator>006435</dc:creator>
  <cp:lastModifiedBy>Ramon Quinones</cp:lastModifiedBy>
  <cp:revision>18</cp:revision>
  <dcterms:created xsi:type="dcterms:W3CDTF">2015-02-27T15:21:12Z</dcterms:created>
  <dcterms:modified xsi:type="dcterms:W3CDTF">2017-11-01T14:15:53Z</dcterms:modified>
</cp:coreProperties>
</file>